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94" r:id="rId3"/>
    <p:sldId id="295" r:id="rId4"/>
    <p:sldId id="297" r:id="rId5"/>
    <p:sldId id="257" r:id="rId6"/>
    <p:sldId id="259" r:id="rId7"/>
    <p:sldId id="267" r:id="rId8"/>
    <p:sldId id="260" r:id="rId9"/>
    <p:sldId id="266" r:id="rId10"/>
    <p:sldId id="261" r:id="rId11"/>
    <p:sldId id="262" r:id="rId12"/>
    <p:sldId id="268" r:id="rId13"/>
    <p:sldId id="269" r:id="rId14"/>
    <p:sldId id="263" r:id="rId15"/>
    <p:sldId id="298" r:id="rId16"/>
    <p:sldId id="299" r:id="rId17"/>
    <p:sldId id="286" r:id="rId18"/>
    <p:sldId id="287" r:id="rId19"/>
    <p:sldId id="300" r:id="rId20"/>
    <p:sldId id="301" r:id="rId21"/>
    <p:sldId id="302" r:id="rId22"/>
    <p:sldId id="304" r:id="rId23"/>
    <p:sldId id="305" r:id="rId24"/>
    <p:sldId id="306" r:id="rId25"/>
    <p:sldId id="307" r:id="rId26"/>
    <p:sldId id="308" r:id="rId27"/>
    <p:sldId id="310" r:id="rId28"/>
    <p:sldId id="309" r:id="rId29"/>
    <p:sldId id="314" r:id="rId30"/>
    <p:sldId id="312" r:id="rId31"/>
    <p:sldId id="303" r:id="rId32"/>
    <p:sldId id="313" r:id="rId33"/>
    <p:sldId id="292" r:id="rId34"/>
    <p:sldId id="293" r:id="rId35"/>
    <p:sldId id="288" r:id="rId36"/>
    <p:sldId id="289" r:id="rId37"/>
    <p:sldId id="290" r:id="rId38"/>
    <p:sldId id="291" r:id="rId39"/>
    <p:sldId id="29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660033"/>
    <a:srgbClr val="FFCCCC"/>
    <a:srgbClr val="FF5050"/>
    <a:srgbClr val="F76DBF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81" autoAdjust="0"/>
    <p:restoredTop sz="95927" autoAdjust="0"/>
  </p:normalViewPr>
  <p:slideViewPr>
    <p:cSldViewPr snapToGrid="0">
      <p:cViewPr varScale="1">
        <p:scale>
          <a:sx n="70" d="100"/>
          <a:sy n="7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13371-CB0B-41E6-9151-07ED60AF5D60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435E5-3A7B-4CDE-843A-86D74F3D2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55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435E5-3A7B-4CDE-843A-86D74F3D2C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4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435E5-3A7B-4CDE-843A-86D74F3D2C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5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</a:t>
            </a:r>
            <a:r>
              <a:rPr lang="en-US" baseline="0" dirty="0"/>
              <a:t> that it cannot capture sugar house, some parts of Avenues is because sugar house is above 50 percentile income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435E5-3A7B-4CDE-843A-86D74F3D2C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1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2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9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0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7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4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15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4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6302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6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82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2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A744672-07F7-4614-BA54-C86CA1A0219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F2C9E-1BA1-45FE-9DD9-AF670963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5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524000" y="1005840"/>
            <a:ext cx="9210502" cy="25270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5400" dirty="0">
                <a:solidFill>
                  <a:schemeClr val="accent5">
                    <a:lumMod val="75000"/>
                  </a:schemeClr>
                </a:solidFill>
              </a:rPr>
              <a:t>A Tool for Generating Gentrification Typologies</a:t>
            </a:r>
            <a:endParaRPr lang="en-US" sz="5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32313" y="4821382"/>
            <a:ext cx="9202189" cy="7647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Cheng-Chia (</a:t>
            </a:r>
            <a:r>
              <a:rPr lang="en-US" sz="3600" dirty="0" err="1"/>
              <a:t>Karie</a:t>
            </a:r>
            <a:r>
              <a:rPr lang="en-US" sz="3600" dirty="0"/>
              <a:t>) Huang</a:t>
            </a:r>
          </a:p>
        </p:txBody>
      </p:sp>
    </p:spTree>
    <p:extLst>
      <p:ext uri="{BB962C8B-B14F-4D97-AF65-F5344CB8AC3E}">
        <p14:creationId xmlns:p14="http://schemas.microsoft.com/office/powerpoint/2010/main" val="3177295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Ding’s Method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489905" y="2870325"/>
            <a:ext cx="8464218" cy="2621162"/>
            <a:chOff x="1489905" y="4073483"/>
            <a:chExt cx="8464218" cy="2621162"/>
          </a:xfrm>
        </p:grpSpPr>
        <p:sp>
          <p:nvSpPr>
            <p:cNvPr id="4" name="Rounded Rectangle 3"/>
            <p:cNvSpPr/>
            <p:nvPr/>
          </p:nvSpPr>
          <p:spPr>
            <a:xfrm>
              <a:off x="1489905" y="4628147"/>
              <a:ext cx="2233863" cy="7860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Census tracts (block groups)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463715" y="4073483"/>
              <a:ext cx="2233863" cy="7700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Non-gentrifiable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463714" y="5397624"/>
              <a:ext cx="2233864" cy="7428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Gentrifiable 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720260" y="4481344"/>
              <a:ext cx="2233863" cy="8665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Gentrifying</a:t>
              </a:r>
            </a:p>
            <a:p>
              <a:pPr algn="ctr"/>
              <a:r>
                <a:rPr lang="en-US" dirty="0"/>
                <a:t>(continued gentrification)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7720260" y="5763450"/>
              <a:ext cx="2233863" cy="9311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Non-gentrifying</a:t>
              </a:r>
            </a:p>
            <a:p>
              <a:pPr algn="ctr"/>
              <a:r>
                <a:rPr lang="en-US" dirty="0"/>
                <a:t>(stalled gentrification)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3788941" y="4628147"/>
              <a:ext cx="609600" cy="199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788941" y="5397625"/>
              <a:ext cx="609600" cy="281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827924" y="5999851"/>
              <a:ext cx="609600" cy="281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6835945" y="5452068"/>
              <a:ext cx="609600" cy="199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307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 of </a:t>
            </a:r>
            <a:r>
              <a:rPr lang="en-US" dirty="0" err="1"/>
              <a:t>McKinnish’s</a:t>
            </a:r>
            <a:r>
              <a:rPr lang="en-US" dirty="0"/>
              <a:t> Method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347601"/>
              </p:ext>
            </p:extLst>
          </p:nvPr>
        </p:nvGraphicFramePr>
        <p:xfrm>
          <a:off x="725905" y="648135"/>
          <a:ext cx="10515600" cy="5658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07">
                <a:tc>
                  <a:txBody>
                    <a:bodyPr/>
                    <a:lstStyle/>
                    <a:p>
                      <a:r>
                        <a:rPr lang="en-US" dirty="0"/>
                        <a:t>Non-gentrifiable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Gentrifiable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Gentrifying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Non-gentrifying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941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tract has a median household income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above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citywide median at the beginning of the period of analysis.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tract has a median household income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below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citywide median at the beginning of the period of analysis.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A census tract was gentrifiable at the beginning of the time period.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tract has experienced an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above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citywide median percentage increase in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either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its median gross rent or median home value.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tract has experienced an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above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citywide median increase in its number of college-educated residents.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tract was gentrifiable at the beginning of the period of analysis, but doesn’t meet the criteria of gentrifying.</a:t>
                      </a:r>
                    </a:p>
                    <a:p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244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 err="1"/>
              <a:t>McKinnish’s</a:t>
            </a:r>
            <a:r>
              <a:rPr lang="en-US" dirty="0"/>
              <a:t> Method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525056"/>
              </p:ext>
            </p:extLst>
          </p:nvPr>
        </p:nvGraphicFramePr>
        <p:xfrm>
          <a:off x="838200" y="2382575"/>
          <a:ext cx="105156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Gentrifying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367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AU" sz="2400" dirty="0">
                          <a:solidFill>
                            <a:schemeClr val="tx1"/>
                          </a:solidFill>
                        </a:rPr>
                        <a:t>At t1, the tract is in the bottom quantile of </a:t>
                      </a:r>
                      <a:r>
                        <a:rPr lang="en-AU" sz="2400" b="1" u="sng" dirty="0">
                          <a:solidFill>
                            <a:schemeClr val="tx1"/>
                          </a:solidFill>
                        </a:rPr>
                        <a:t>average family income</a:t>
                      </a:r>
                      <a:r>
                        <a:rPr lang="en-AU" sz="2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>
                        <a:buNone/>
                      </a:pPr>
                      <a:r>
                        <a:rPr lang="en-AU" sz="2400" dirty="0">
                          <a:solidFill>
                            <a:srgbClr val="C00000"/>
                          </a:solidFill>
                        </a:rPr>
                        <a:t>                                                                                   </a:t>
                      </a:r>
                      <a:endParaRPr lang="en-AU" sz="2400" dirty="0"/>
                    </a:p>
                    <a:p>
                      <a:r>
                        <a:rPr lang="en-AU" sz="2400" dirty="0"/>
                        <a:t>2. The tract experiences an increase in the </a:t>
                      </a:r>
                      <a:r>
                        <a:rPr lang="en-AU" sz="2400" b="1" u="sng" dirty="0"/>
                        <a:t>average family income </a:t>
                      </a:r>
                      <a:r>
                        <a:rPr lang="en-AU" sz="2400" dirty="0"/>
                        <a:t>by at least 10,000 during t1-t2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063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55320" y="158336"/>
            <a:ext cx="10515600" cy="1039877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Voorhees Center’s Method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1230" y="1556874"/>
            <a:ext cx="5353701" cy="512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Census tracts/block groups at T1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01230" y="2569615"/>
            <a:ext cx="1186254" cy="692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Low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24845" y="2569615"/>
            <a:ext cx="1150864" cy="692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284974" y="2569615"/>
            <a:ext cx="1137949" cy="692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702378" y="2569615"/>
            <a:ext cx="1152553" cy="692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</a:t>
            </a:r>
          </a:p>
        </p:txBody>
      </p:sp>
      <p:sp>
        <p:nvSpPr>
          <p:cNvPr id="8" name="Down Arrow 7"/>
          <p:cNvSpPr/>
          <p:nvPr/>
        </p:nvSpPr>
        <p:spPr>
          <a:xfrm>
            <a:off x="1178146" y="2067610"/>
            <a:ext cx="3784982" cy="468655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314597" y="1556874"/>
            <a:ext cx="5353701" cy="512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Census tracts /block groups at T2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14597" y="2569615"/>
            <a:ext cx="1186254" cy="692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Low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738212" y="2569615"/>
            <a:ext cx="1150864" cy="692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98341" y="2569615"/>
            <a:ext cx="1137949" cy="692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Median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515745" y="2569615"/>
            <a:ext cx="1152553" cy="6920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</a:t>
            </a:r>
          </a:p>
        </p:txBody>
      </p:sp>
      <p:sp>
        <p:nvSpPr>
          <p:cNvPr id="23" name="Down Arrow 22"/>
          <p:cNvSpPr/>
          <p:nvPr/>
        </p:nvSpPr>
        <p:spPr>
          <a:xfrm>
            <a:off x="7451271" y="2085451"/>
            <a:ext cx="3336247" cy="45094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Up Arrow 8"/>
          <p:cNvSpPr/>
          <p:nvPr/>
        </p:nvSpPr>
        <p:spPr>
          <a:xfrm>
            <a:off x="4526424" y="3420542"/>
            <a:ext cx="3200400" cy="710883"/>
          </a:xfrm>
          <a:prstGeom prst="curvedUp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40824" y="36765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Change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62837" y="4257976"/>
            <a:ext cx="2649294" cy="692003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0033"/>
                </a:solidFill>
              </a:rPr>
              <a:t>Type 1</a:t>
            </a:r>
          </a:p>
          <a:p>
            <a:pPr algn="ctr"/>
            <a:r>
              <a:rPr lang="en-US" b="1" dirty="0">
                <a:solidFill>
                  <a:srgbClr val="FF5050"/>
                </a:solidFill>
              </a:rPr>
              <a:t>No Change: Upper Class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201777" y="4266289"/>
            <a:ext cx="2649294" cy="692003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0033"/>
                </a:solidFill>
              </a:rPr>
              <a:t>Type 2</a:t>
            </a:r>
          </a:p>
          <a:p>
            <a:pPr algn="ctr"/>
            <a:r>
              <a:rPr lang="en-US" b="1" dirty="0">
                <a:solidFill>
                  <a:srgbClr val="FF5050"/>
                </a:solidFill>
              </a:rPr>
              <a:t>No Change: Middle Class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040717" y="4282036"/>
            <a:ext cx="2649294" cy="692003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0033"/>
                </a:solidFill>
              </a:rPr>
              <a:t>Type 3</a:t>
            </a:r>
          </a:p>
          <a:p>
            <a:pPr algn="ctr"/>
            <a:r>
              <a:rPr lang="en-US" b="1" dirty="0">
                <a:solidFill>
                  <a:srgbClr val="FF5050"/>
                </a:solidFill>
              </a:rPr>
              <a:t>No Change: Poverty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991446" y="4282035"/>
            <a:ext cx="2676851" cy="692003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0033"/>
                </a:solidFill>
              </a:rPr>
              <a:t>Type 4</a:t>
            </a:r>
          </a:p>
          <a:p>
            <a:pPr algn="ctr"/>
            <a:r>
              <a:rPr lang="en-US" sz="1600" b="1" dirty="0">
                <a:solidFill>
                  <a:srgbClr val="FF5050"/>
                </a:solidFill>
              </a:rPr>
              <a:t>No Change: Extreme Poverty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201777" y="5058060"/>
            <a:ext cx="2649294" cy="692003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0033"/>
                </a:solidFill>
              </a:rPr>
              <a:t>Type 5</a:t>
            </a:r>
          </a:p>
          <a:p>
            <a:pPr algn="ctr"/>
            <a:r>
              <a:rPr lang="en-US" sz="1600" b="1" dirty="0">
                <a:solidFill>
                  <a:srgbClr val="FF5050"/>
                </a:solidFill>
              </a:rPr>
              <a:t>Increase : Not Gentrification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040717" y="5058059"/>
            <a:ext cx="2649294" cy="692003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0033"/>
                </a:solidFill>
              </a:rPr>
              <a:t>Type 6</a:t>
            </a:r>
          </a:p>
          <a:p>
            <a:pPr algn="ctr"/>
            <a:r>
              <a:rPr lang="en-US" b="1" dirty="0">
                <a:solidFill>
                  <a:srgbClr val="FF5050"/>
                </a:solidFill>
              </a:rPr>
              <a:t>Increase: Gentrification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587860" y="5898930"/>
            <a:ext cx="2649294" cy="692003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0033"/>
                </a:solidFill>
              </a:rPr>
              <a:t>Type 7</a:t>
            </a:r>
          </a:p>
          <a:p>
            <a:pPr algn="ctr"/>
            <a:r>
              <a:rPr lang="en-US" b="1" dirty="0">
                <a:solidFill>
                  <a:srgbClr val="FF5050"/>
                </a:solidFill>
              </a:rPr>
              <a:t>Decrease: Mild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801977" y="5901780"/>
            <a:ext cx="2649294" cy="692003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0033"/>
                </a:solidFill>
              </a:rPr>
              <a:t>Type 8</a:t>
            </a:r>
          </a:p>
          <a:p>
            <a:pPr algn="ctr"/>
            <a:r>
              <a:rPr lang="en-US" b="1" dirty="0">
                <a:solidFill>
                  <a:srgbClr val="FF5050"/>
                </a:solidFill>
              </a:rPr>
              <a:t>Decrease : Moderate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016094" y="5898930"/>
            <a:ext cx="2649294" cy="692003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660033"/>
                </a:solidFill>
              </a:rPr>
              <a:t>Type 9</a:t>
            </a:r>
          </a:p>
          <a:p>
            <a:pPr algn="ctr"/>
            <a:r>
              <a:rPr lang="en-US" b="1" dirty="0">
                <a:solidFill>
                  <a:srgbClr val="FF5050"/>
                </a:solidFill>
              </a:rPr>
              <a:t>Decrease : Severe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07974" y="2124848"/>
            <a:ext cx="21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Socioeconomic index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015833" y="2085451"/>
            <a:ext cx="216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Socioeconomic index</a:t>
            </a:r>
          </a:p>
        </p:txBody>
      </p:sp>
    </p:spTree>
    <p:extLst>
      <p:ext uri="{BB962C8B-B14F-4D97-AF65-F5344CB8AC3E}">
        <p14:creationId xmlns:p14="http://schemas.microsoft.com/office/powerpoint/2010/main" val="391617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2089" y="225412"/>
            <a:ext cx="10515600" cy="863555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Voorhees Center’s Method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396857"/>
              </p:ext>
            </p:extLst>
          </p:nvPr>
        </p:nvGraphicFramePr>
        <p:xfrm>
          <a:off x="602089" y="1260030"/>
          <a:ext cx="10515600" cy="5411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891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Socioeconomic status index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891">
                <a:tc>
                  <a:txBody>
                    <a:bodyPr/>
                    <a:lstStyle/>
                    <a:p>
                      <a:r>
                        <a:rPr lang="en-US" dirty="0"/>
                        <a:t>Very Low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(&lt; -7)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(-1 ~ -7)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(+1 ~ +7)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(&gt; +7)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577">
                <a:tc gridSpan="4">
                  <a:txBody>
                    <a:bodyPr/>
                    <a:lstStyle/>
                    <a:p>
                      <a:r>
                        <a:rPr lang="en-AU" sz="1600" dirty="0"/>
                        <a:t>1. If the percentage </a:t>
                      </a:r>
                      <a:r>
                        <a:rPr lang="en-AU" sz="1600" dirty="0">
                          <a:solidFill>
                            <a:schemeClr val="tx1"/>
                          </a:solidFill>
                        </a:rPr>
                        <a:t>of white people (non-Hispanic) </a:t>
                      </a:r>
                      <a:r>
                        <a:rPr lang="en-AU" sz="1600" dirty="0"/>
                        <a:t>of the tract above city average, the tract get score +1</a:t>
                      </a:r>
                    </a:p>
                    <a:p>
                      <a:r>
                        <a:rPr lang="en-AU" sz="1600" dirty="0"/>
                        <a:t>2. If the percentage of African</a:t>
                      </a:r>
                      <a:r>
                        <a:rPr lang="en-AU" sz="1600" baseline="0" dirty="0"/>
                        <a:t> Americans</a:t>
                      </a:r>
                      <a:r>
                        <a:rPr lang="en-AU" sz="1600" dirty="0"/>
                        <a:t> of the tract above city average, the tract get score -1</a:t>
                      </a:r>
                    </a:p>
                    <a:p>
                      <a:r>
                        <a:rPr lang="en-AU" sz="1600" dirty="0"/>
                        <a:t>3. If the percentage of Latino of the tract above city average, the tract get score -1</a:t>
                      </a:r>
                    </a:p>
                    <a:p>
                      <a:r>
                        <a:rPr lang="en-AU" sz="1600" dirty="0"/>
                        <a:t>4. If the percentage of Elderly (Age 65+) of the tract above city average, the tract get score -1</a:t>
                      </a:r>
                    </a:p>
                    <a:p>
                      <a:r>
                        <a:rPr lang="en-AU" sz="1600" dirty="0"/>
                        <a:t>5. If the percentage of children (Age 5-19) of the tract above city average, the tract get score -1</a:t>
                      </a:r>
                    </a:p>
                    <a:p>
                      <a:r>
                        <a:rPr lang="en-AU" sz="1600" dirty="0"/>
                        <a:t>6. If the percentage of college education (Bachelor’s degree or higher) of the tract above city average, the tract get score +1 </a:t>
                      </a:r>
                    </a:p>
                    <a:p>
                      <a:r>
                        <a:rPr lang="en-AU" sz="1600" dirty="0"/>
                        <a:t>7.</a:t>
                      </a:r>
                      <a:r>
                        <a:rPr lang="en-AU" sz="1600" baseline="0" dirty="0"/>
                        <a:t> If the</a:t>
                      </a:r>
                      <a:r>
                        <a:rPr lang="en-AU" sz="1600" dirty="0"/>
                        <a:t> median family income of the tract above city average, the tract get score +1 </a:t>
                      </a:r>
                    </a:p>
                    <a:p>
                      <a:r>
                        <a:rPr lang="en-AU" sz="1600" dirty="0"/>
                        <a:t>8. If the percentage of owner occupied of the tract above city average, the tract get score +1</a:t>
                      </a:r>
                    </a:p>
                    <a:p>
                      <a:r>
                        <a:rPr lang="en-AU" sz="1600" dirty="0"/>
                        <a:t>9. If median house value of the tract above city average, the tract get score +1</a:t>
                      </a:r>
                    </a:p>
                    <a:p>
                      <a:r>
                        <a:rPr lang="en-AU" sz="1600" dirty="0"/>
                        <a:t>10. If the percentage </a:t>
                      </a:r>
                      <a:r>
                        <a:rPr lang="en-AU" sz="1600" u="none" dirty="0"/>
                        <a:t>of family below poverty </a:t>
                      </a:r>
                      <a:r>
                        <a:rPr lang="en-AU" sz="1600" dirty="0"/>
                        <a:t>of the tract above city average, the tract get score -1</a:t>
                      </a:r>
                    </a:p>
                    <a:p>
                      <a:r>
                        <a:rPr lang="en-AU" sz="1600" dirty="0"/>
                        <a:t>11. If the percentage of </a:t>
                      </a:r>
                      <a:r>
                        <a:rPr lang="en-AU" sz="1600" u="none" dirty="0"/>
                        <a:t>manager occupation </a:t>
                      </a:r>
                      <a:r>
                        <a:rPr lang="en-AU" sz="1600" dirty="0"/>
                        <a:t>of the tract above city average, the tract get score +1</a:t>
                      </a:r>
                    </a:p>
                    <a:p>
                      <a:r>
                        <a:rPr lang="en-AU" sz="1600" dirty="0"/>
                        <a:t>12. If the percentage of </a:t>
                      </a:r>
                      <a:r>
                        <a:rPr lang="en-AU" sz="1600" u="none" dirty="0">
                          <a:solidFill>
                            <a:schemeClr val="tx1"/>
                          </a:solidFill>
                        </a:rPr>
                        <a:t>family with children </a:t>
                      </a:r>
                      <a:r>
                        <a:rPr lang="en-AU" sz="1600" dirty="0"/>
                        <a:t>of the tract above city average, the tract get score -1</a:t>
                      </a:r>
                    </a:p>
                    <a:p>
                      <a:r>
                        <a:rPr lang="en-AU" sz="1600" dirty="0"/>
                        <a:t>13. If the percentage of private school attendance (pre-K through 12) of the tract above city average, the tract get score +1</a:t>
                      </a:r>
                    </a:p>
                    <a:p>
                      <a:endParaRPr lang="en-AU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dirty="0"/>
                        <a:t>Values equal to that of the city average were assigned a score of 0.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dirty="0"/>
                        <a:t>Increase: Growth in score exceeds +4; No Change: Change in score within -4 to +4; Decrease: Decline in score exceeds -4</a:t>
                      </a:r>
                    </a:p>
                    <a:p>
                      <a:endParaRPr lang="en-AU" dirty="0"/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633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283527"/>
              </p:ext>
            </p:extLst>
          </p:nvPr>
        </p:nvGraphicFramePr>
        <p:xfrm>
          <a:off x="689958" y="678104"/>
          <a:ext cx="10764981" cy="517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2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7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6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Gentrification Typology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Average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Socioeconomic change from T1-T2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35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 Change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873">
                <a:tc>
                  <a:txBody>
                    <a:bodyPr/>
                    <a:lstStyle/>
                    <a:p>
                      <a:r>
                        <a:rPr lang="en-AU" dirty="0"/>
                        <a:t>Type 1 No Change, Upper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than +7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/>
                        <a:t>Between +/- 4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AU" dirty="0"/>
                        <a:t>Type 2 No Change, Middle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to +7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135">
                <a:tc>
                  <a:txBody>
                    <a:bodyPr/>
                    <a:lstStyle/>
                    <a:p>
                      <a:r>
                        <a:rPr lang="en-US" dirty="0"/>
                        <a:t>Type 3 No Change, Poverty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 to -7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884">
                <a:tc>
                  <a:txBody>
                    <a:bodyPr/>
                    <a:lstStyle/>
                    <a:p>
                      <a:r>
                        <a:rPr lang="en-US" dirty="0"/>
                        <a:t>Type 4 No Change, Extreme Poverty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than -7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88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Increase in Index Score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709">
                <a:tc>
                  <a:txBody>
                    <a:bodyPr/>
                    <a:lstStyle/>
                    <a:p>
                      <a:r>
                        <a:rPr lang="en-AU" dirty="0"/>
                        <a:t>Type 5 Increase, Not Gentrification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+7 or less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More than +4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60">
                <a:tc>
                  <a:txBody>
                    <a:bodyPr/>
                    <a:lstStyle/>
                    <a:p>
                      <a:r>
                        <a:rPr lang="en-US" dirty="0"/>
                        <a:t>Type 6 Increase, Gentrification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than +7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324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Decrease in Index Score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447">
                <a:tc>
                  <a:txBody>
                    <a:bodyPr/>
                    <a:lstStyle/>
                    <a:p>
                      <a:r>
                        <a:rPr lang="en-US" dirty="0"/>
                        <a:t>Type 7 Decrease, Mild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AU" dirty="0"/>
                        <a:t>From +13 to -13 (any)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Between -5 to -7 points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3949">
                <a:tc>
                  <a:txBody>
                    <a:bodyPr/>
                    <a:lstStyle/>
                    <a:p>
                      <a:r>
                        <a:rPr lang="en-US" dirty="0"/>
                        <a:t>Type 8 Decrease, Moderate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Between -8 to -9 points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0657">
                <a:tc>
                  <a:txBody>
                    <a:bodyPr/>
                    <a:lstStyle/>
                    <a:p>
                      <a:r>
                        <a:rPr lang="en-US" dirty="0"/>
                        <a:t>Type 9 Decrease, Severe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 or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904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88921" y="1180080"/>
            <a:ext cx="7024254" cy="6567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out those existing gentrification typology methods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88921" y="2098430"/>
            <a:ext cx="7024254" cy="668826"/>
          </a:xfrm>
          <a:prstGeom prst="round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out those census variables I need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88921" y="3087724"/>
            <a:ext cx="7024254" cy="627092"/>
          </a:xfrm>
          <a:prstGeom prst="round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Design my ER diagram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88921" y="3992259"/>
            <a:ext cx="7090754" cy="6215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Download census data, and create the tables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88921" y="4842736"/>
            <a:ext cx="7090754" cy="6355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 SQL syntax and create Python functions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22171" y="5793877"/>
            <a:ext cx="7090754" cy="6307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the gentrification typology results, and visualize them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419898" y="169033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419897" y="2696842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419896" y="3606433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453148" y="4501381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486398" y="541636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0034" y="176603"/>
            <a:ext cx="2455025" cy="838365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49717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420" y="627910"/>
            <a:ext cx="1278995" cy="781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304" y="169594"/>
            <a:ext cx="599699" cy="660007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276062" y="169594"/>
            <a:ext cx="715661" cy="6600071"/>
            <a:chOff x="6276062" y="169594"/>
            <a:chExt cx="715661" cy="66000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6062" y="169594"/>
              <a:ext cx="715661" cy="660007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9168" y="169594"/>
              <a:ext cx="649447" cy="190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2534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539" y="322271"/>
            <a:ext cx="1338066" cy="627682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775801" y="324944"/>
            <a:ext cx="1489316" cy="6212269"/>
            <a:chOff x="5775801" y="324944"/>
            <a:chExt cx="1489316" cy="62122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5801" y="413736"/>
              <a:ext cx="1489316" cy="61234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5801" y="324944"/>
              <a:ext cx="1489316" cy="191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02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88921" y="1180080"/>
            <a:ext cx="7024254" cy="6567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out those existing gentrification typo logy methods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88921" y="2098430"/>
            <a:ext cx="7024254" cy="668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out those census variables I need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88921" y="3087724"/>
            <a:ext cx="7024254" cy="6270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Design my ER diagram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88921" y="3992259"/>
            <a:ext cx="7090754" cy="621551"/>
          </a:xfrm>
          <a:prstGeom prst="round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Download census data, and create the tables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88921" y="4842736"/>
            <a:ext cx="7090754" cy="6355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 SQL syntax and create Python functions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22171" y="5793877"/>
            <a:ext cx="7090754" cy="6307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the gentrification typology results, and visualize them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419898" y="169033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419897" y="2696842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419896" y="3606433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453148" y="4501381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486398" y="541636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0034" y="176603"/>
            <a:ext cx="2455025" cy="838365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58643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266007"/>
            <a:ext cx="10515600" cy="1325562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Goals and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Goal 1: Create a tool that is able to generate gentrification typologies that are based on those exiting methods.</a:t>
            </a:r>
          </a:p>
          <a:p>
            <a:pPr marL="0" indent="0">
              <a:buNone/>
            </a:pPr>
            <a:r>
              <a:rPr lang="en-US" dirty="0"/>
              <a:t>Goal 2: Using this tool to generate gentrification typologies for my study areas (Salt Lake County) at block group level.</a:t>
            </a:r>
          </a:p>
          <a:p>
            <a:endParaRPr lang="en-US" dirty="0"/>
          </a:p>
          <a:p>
            <a:r>
              <a:rPr lang="en-US" dirty="0"/>
              <a:t>The gentrification typologies my tool generates are at census block group level.</a:t>
            </a:r>
          </a:p>
          <a:p>
            <a:r>
              <a:rPr lang="en-US" dirty="0"/>
              <a:t>People can easily get those gentrification typologies for other counties or cities once they built the tables in their database like mine.   </a:t>
            </a:r>
          </a:p>
        </p:txBody>
      </p:sp>
    </p:spTree>
    <p:extLst>
      <p:ext uri="{BB962C8B-B14F-4D97-AF65-F5344CB8AC3E}">
        <p14:creationId xmlns:p14="http://schemas.microsoft.com/office/powerpoint/2010/main" val="18062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933"/>
            <a:ext cx="10515600" cy="1325563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3220"/>
            <a:ext cx="10515600" cy="14911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2000 decennial census data in Salt Lake County</a:t>
            </a:r>
          </a:p>
          <a:p>
            <a:pPr marL="0" indent="0">
              <a:buNone/>
            </a:pPr>
            <a:r>
              <a:rPr lang="en-US" dirty="0"/>
              <a:t>2. ACS 2014 5-year estimated data in Salt Lake County</a:t>
            </a:r>
          </a:p>
          <a:p>
            <a:pPr marL="0" indent="0">
              <a:buNone/>
            </a:pPr>
            <a:r>
              <a:rPr lang="en-US" dirty="0"/>
              <a:t>3. Tiger shapefile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733" y="3577850"/>
            <a:ext cx="3560533" cy="1748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85" y="3577850"/>
            <a:ext cx="3528147" cy="1748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3896" y="5511338"/>
            <a:ext cx="89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......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767" y="3577850"/>
            <a:ext cx="3465778" cy="176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15733" y="5511337"/>
            <a:ext cx="893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......</a:t>
            </a:r>
          </a:p>
        </p:txBody>
      </p:sp>
    </p:spTree>
    <p:extLst>
      <p:ext uri="{BB962C8B-B14F-4D97-AF65-F5344CB8AC3E}">
        <p14:creationId xmlns:p14="http://schemas.microsoft.com/office/powerpoint/2010/main" val="3362130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88921" y="1180080"/>
            <a:ext cx="7024254" cy="6567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out those existing gentrification typo logy methods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88921" y="2098430"/>
            <a:ext cx="7024254" cy="668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out those census variables I need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88921" y="3087724"/>
            <a:ext cx="7024254" cy="6270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Design my ER diagram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88921" y="3992259"/>
            <a:ext cx="7090754" cy="6215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Download census data, and create the tables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88921" y="4842736"/>
            <a:ext cx="7090754" cy="635574"/>
          </a:xfrm>
          <a:prstGeom prst="round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 SQL syntax and create Python functions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22171" y="5793877"/>
            <a:ext cx="7090754" cy="6307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the gentrification typology results, and visualize them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419898" y="169033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419897" y="2696842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419896" y="3606433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453148" y="4501381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486398" y="541636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523702" y="3818408"/>
            <a:ext cx="1587731" cy="1241555"/>
          </a:xfrm>
          <a:prstGeom prst="wedgeRoundRectCallout">
            <a:avLst>
              <a:gd name="adj1" fmla="val 82486"/>
              <a:gd name="adj2" fmla="val 6388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I accessed PostgreSQL by Python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140034" y="176603"/>
            <a:ext cx="2455025" cy="838365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36043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502" y="174568"/>
            <a:ext cx="10515600" cy="1325562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One example: Voorhees’ function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502" y="1762297"/>
            <a:ext cx="7890958" cy="4351338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8628316" y="1658389"/>
            <a:ext cx="3175462" cy="673331"/>
          </a:xfrm>
          <a:prstGeom prst="borderCallout1">
            <a:avLst>
              <a:gd name="adj1" fmla="val 18750"/>
              <a:gd name="adj2" fmla="val -8333"/>
              <a:gd name="adj3" fmla="val 23611"/>
              <a:gd name="adj4" fmla="val -202207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Import psycopg2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8628316" y="2585576"/>
            <a:ext cx="3175462" cy="673331"/>
          </a:xfrm>
          <a:prstGeom prst="borderCallout1">
            <a:avLst>
              <a:gd name="adj1" fmla="val 18750"/>
              <a:gd name="adj2" fmla="val -8333"/>
              <a:gd name="adj3" fmla="val 100154"/>
              <a:gd name="adj4" fmla="val -125767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t1_table: the table with the census data in prior year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8628316" y="3601301"/>
            <a:ext cx="3175462" cy="673331"/>
          </a:xfrm>
          <a:prstGeom prst="borderCallout1">
            <a:avLst>
              <a:gd name="adj1" fmla="val 18750"/>
              <a:gd name="adj2" fmla="val -8333"/>
              <a:gd name="adj3" fmla="val -8488"/>
              <a:gd name="adj4" fmla="val -114249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t2_table: the table with the census data in later year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8673888" y="4536800"/>
            <a:ext cx="3175462" cy="1165731"/>
          </a:xfrm>
          <a:prstGeom prst="borderCallout1">
            <a:avLst>
              <a:gd name="adj1" fmla="val 18750"/>
              <a:gd name="adj2" fmla="val -8333"/>
              <a:gd name="adj3" fmla="val -69077"/>
              <a:gd name="adj4" fmla="val -127076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If this is “no”, it will generate the gentrification typology within the boundary of a certain city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25278" y="2585576"/>
            <a:ext cx="1484423" cy="343982"/>
            <a:chOff x="1325278" y="2585576"/>
            <a:chExt cx="1484423" cy="3439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3261" y="2585576"/>
              <a:ext cx="1077277" cy="19760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5278" y="2774028"/>
              <a:ext cx="1484423" cy="155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798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2317"/>
            <a:ext cx="98298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44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69" y="4639801"/>
            <a:ext cx="7083829" cy="2021869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069" y="87658"/>
            <a:ext cx="6890060" cy="4351338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8011958" y="189243"/>
            <a:ext cx="3902383" cy="708531"/>
          </a:xfrm>
          <a:prstGeom prst="borderCallout1">
            <a:avLst>
              <a:gd name="adj1" fmla="val 18750"/>
              <a:gd name="adj2" fmla="val -8333"/>
              <a:gd name="adj3" fmla="val 144"/>
              <a:gd name="adj4" fmla="val -29514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Create a function called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Voo</a:t>
            </a:r>
            <a:r>
              <a:rPr lang="en-AU" sz="2000" dirty="0">
                <a:solidFill>
                  <a:schemeClr val="tx2">
                    <a:lumMod val="50000"/>
                  </a:schemeClr>
                </a:solidFill>
              </a:rPr>
              <a:t>r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</a:rPr>
              <a:t>hees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Line Callout 1 9"/>
          <p:cNvSpPr/>
          <p:nvPr/>
        </p:nvSpPr>
        <p:spPr>
          <a:xfrm>
            <a:off x="8011957" y="1035126"/>
            <a:ext cx="3902383" cy="708531"/>
          </a:xfrm>
          <a:prstGeom prst="borderCallout1">
            <a:avLst>
              <a:gd name="adj1" fmla="val 18750"/>
              <a:gd name="adj2" fmla="val -8333"/>
              <a:gd name="adj3" fmla="val -56171"/>
              <a:gd name="adj4" fmla="val -112804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SQL: query all geoids in my table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8011957" y="1972867"/>
            <a:ext cx="3902383" cy="896576"/>
          </a:xfrm>
          <a:prstGeom prst="borderCallout1">
            <a:avLst>
              <a:gd name="adj1" fmla="val 18750"/>
              <a:gd name="adj2" fmla="val -8333"/>
              <a:gd name="adj3" fmla="val 17101"/>
              <a:gd name="adj4" fmla="val -16946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SQL: query the geoids of all block groups where the percentage of white people are above city’s average</a:t>
            </a:r>
          </a:p>
        </p:txBody>
      </p:sp>
      <p:sp>
        <p:nvSpPr>
          <p:cNvPr id="6" name="Curved Left Arrow 5"/>
          <p:cNvSpPr/>
          <p:nvPr/>
        </p:nvSpPr>
        <p:spPr>
          <a:xfrm>
            <a:off x="6718813" y="3734993"/>
            <a:ext cx="565266" cy="904808"/>
          </a:xfrm>
          <a:prstGeom prst="curvedLeftArrow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1971" y="3985401"/>
            <a:ext cx="2669862" cy="369332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033"/>
                </a:solidFill>
              </a:rPr>
              <a:t>Go through 13 conditions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07883" y="1326550"/>
            <a:ext cx="3282874" cy="584775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60033"/>
                </a:solidFill>
              </a:rPr>
              <a:t>Generate socioeconomic status index in 2014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8011956" y="3322078"/>
            <a:ext cx="3902383" cy="896576"/>
          </a:xfrm>
          <a:prstGeom prst="borderCallout1">
            <a:avLst>
              <a:gd name="adj1" fmla="val 18750"/>
              <a:gd name="adj2" fmla="val -8333"/>
              <a:gd name="adj3" fmla="val 17101"/>
              <a:gd name="adj4" fmla="val -16946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SQL: query the geoids of all block groups where the percentage of African Americans are above city’s average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8089542" y="5202446"/>
            <a:ext cx="3902383" cy="1173415"/>
          </a:xfrm>
          <a:prstGeom prst="borderCallout1">
            <a:avLst>
              <a:gd name="adj1" fmla="val 18750"/>
              <a:gd name="adj2" fmla="val -8333"/>
              <a:gd name="adj3" fmla="val 17101"/>
              <a:gd name="adj4" fmla="val -16946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SQL: query the geoids of all block groups where the percentage of private school attendance (pre-k through 12 grade) are above city’s average</a:t>
            </a:r>
          </a:p>
        </p:txBody>
      </p:sp>
    </p:spTree>
    <p:extLst>
      <p:ext uri="{BB962C8B-B14F-4D97-AF65-F5344CB8AC3E}">
        <p14:creationId xmlns:p14="http://schemas.microsoft.com/office/powerpoint/2010/main" val="1288766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942" y="113014"/>
            <a:ext cx="10515600" cy="4185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42" y="4795837"/>
            <a:ext cx="10515600" cy="1533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8094" y="560556"/>
            <a:ext cx="4382321" cy="92333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033"/>
                </a:solidFill>
              </a:rPr>
              <a:t>Calculate the socioeconomic scores in 2014:</a:t>
            </a:r>
          </a:p>
          <a:p>
            <a:endParaRPr lang="en-US" dirty="0">
              <a:solidFill>
                <a:srgbClr val="660033"/>
              </a:solidFill>
            </a:endParaRPr>
          </a:p>
          <a:p>
            <a:r>
              <a:rPr lang="en-US" dirty="0">
                <a:solidFill>
                  <a:srgbClr val="660033"/>
                </a:solidFill>
              </a:rPr>
              <a:t>Store the results into </a:t>
            </a:r>
            <a:r>
              <a:rPr lang="en-US" dirty="0" err="1">
                <a:solidFill>
                  <a:srgbClr val="660033"/>
                </a:solidFill>
              </a:rPr>
              <a:t>score_dict</a:t>
            </a:r>
            <a:endParaRPr lang="en-US" dirty="0">
              <a:solidFill>
                <a:srgbClr val="66003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05" y="4092965"/>
            <a:ext cx="3371380" cy="90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67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703742" y="127906"/>
            <a:ext cx="3816352" cy="6607706"/>
            <a:chOff x="594782" y="119593"/>
            <a:chExt cx="3816352" cy="66077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782" y="119593"/>
              <a:ext cx="3816351" cy="225689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83" y="2376491"/>
              <a:ext cx="3816351" cy="20997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83" y="4476224"/>
              <a:ext cx="3816351" cy="2251075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080930" y="1857343"/>
            <a:ext cx="3401419" cy="1200329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033"/>
                </a:solidFill>
              </a:rPr>
              <a:t>Based on the socioeconomic scores in 2014, divide the block groups into : (1) very low, (2) low, (3) middle, and (4) high levels.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0930" y="5068826"/>
            <a:ext cx="3401419" cy="92333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033"/>
                </a:solidFill>
              </a:rPr>
              <a:t>Write the results of the socioeconomic scores in 2014 into a CSV file.</a:t>
            </a:r>
          </a:p>
        </p:txBody>
      </p:sp>
    </p:spTree>
    <p:extLst>
      <p:ext uri="{BB962C8B-B14F-4D97-AF65-F5344CB8AC3E}">
        <p14:creationId xmlns:p14="http://schemas.microsoft.com/office/powerpoint/2010/main" val="3605463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545543"/>
            <a:ext cx="9060920" cy="3016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4487333"/>
            <a:ext cx="9143999" cy="2092854"/>
          </a:xfrm>
          <a:prstGeom prst="rect">
            <a:avLst/>
          </a:prstGeom>
        </p:spPr>
      </p:pic>
      <p:sp>
        <p:nvSpPr>
          <p:cNvPr id="6" name="Curved Left Arrow 5"/>
          <p:cNvSpPr/>
          <p:nvPr/>
        </p:nvSpPr>
        <p:spPr>
          <a:xfrm>
            <a:off x="8447104" y="3189801"/>
            <a:ext cx="643466" cy="1454554"/>
          </a:xfrm>
          <a:prstGeom prst="curvedLeft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4807" y="3075072"/>
            <a:ext cx="2645041" cy="15696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660033"/>
                </a:solidFill>
              </a:rPr>
              <a:t>Go through 13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660033"/>
                </a:solidFill>
              </a:rPr>
              <a:t>Calculate socioeconomic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660033"/>
                </a:solidFill>
              </a:rPr>
              <a:t>Get the classification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660033"/>
                </a:solidFill>
              </a:rPr>
              <a:t>Write into a CSV 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46974" y="420463"/>
            <a:ext cx="3282874" cy="584775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60033"/>
                </a:solidFill>
              </a:rPr>
              <a:t>Generate social economic status index in 2000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8129848" y="1628078"/>
            <a:ext cx="3902383" cy="896576"/>
          </a:xfrm>
          <a:prstGeom prst="borderCallout1">
            <a:avLst>
              <a:gd name="adj1" fmla="val 18750"/>
              <a:gd name="adj2" fmla="val -8333"/>
              <a:gd name="adj3" fmla="val 94055"/>
              <a:gd name="adj4" fmla="val -17372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SQL: query the geoids of all block groups where the percentage of white people are above city’s average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8184866" y="142624"/>
            <a:ext cx="3902383" cy="896576"/>
          </a:xfrm>
          <a:prstGeom prst="borderCallout1">
            <a:avLst>
              <a:gd name="adj1" fmla="val 18750"/>
              <a:gd name="adj2" fmla="val -8333"/>
              <a:gd name="adj3" fmla="val 120943"/>
              <a:gd name="adj4" fmla="val -5017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SQL: query the geoids of all block groups where the percentage of white people are above city’s average</a:t>
            </a:r>
          </a:p>
        </p:txBody>
      </p:sp>
    </p:spTree>
    <p:extLst>
      <p:ext uri="{BB962C8B-B14F-4D97-AF65-F5344CB8AC3E}">
        <p14:creationId xmlns:p14="http://schemas.microsoft.com/office/powerpoint/2010/main" val="2895993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4" y="194710"/>
            <a:ext cx="6650923" cy="2807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75" y="2951497"/>
            <a:ext cx="6650923" cy="3406876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6588278" y="1672256"/>
            <a:ext cx="3902383" cy="896576"/>
          </a:xfrm>
          <a:prstGeom prst="borderCallout1">
            <a:avLst>
              <a:gd name="adj1" fmla="val 18750"/>
              <a:gd name="adj2" fmla="val -8333"/>
              <a:gd name="adj3" fmla="val -48728"/>
              <a:gd name="adj4" fmla="val -31218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SQL: query the geoids of all block groups in the city’s boundary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6588277" y="3264200"/>
            <a:ext cx="3902383" cy="896576"/>
          </a:xfrm>
          <a:prstGeom prst="borderCallout1">
            <a:avLst>
              <a:gd name="adj1" fmla="val 18750"/>
              <a:gd name="adj2" fmla="val -8333"/>
              <a:gd name="adj3" fmla="val -30185"/>
              <a:gd name="adj4" fmla="val -37395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Classify the block groups based on the socioeconomic status change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588276" y="4811286"/>
            <a:ext cx="3902383" cy="896576"/>
          </a:xfrm>
          <a:prstGeom prst="borderCallout1">
            <a:avLst>
              <a:gd name="adj1" fmla="val 18750"/>
              <a:gd name="adj2" fmla="val -8333"/>
              <a:gd name="adj3" fmla="val 51405"/>
              <a:gd name="adj4" fmla="val -35904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Write the gentrification typology results into a CSV file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73337" y="347628"/>
            <a:ext cx="4735484" cy="92333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60033"/>
                </a:solidFill>
              </a:rPr>
              <a:t>Based on  the change of socioeconomic status between in 2000 and 2014, we are able to create gentrification typology.</a:t>
            </a:r>
          </a:p>
        </p:txBody>
      </p:sp>
    </p:spTree>
    <p:extLst>
      <p:ext uri="{BB962C8B-B14F-4D97-AF65-F5344CB8AC3E}">
        <p14:creationId xmlns:p14="http://schemas.microsoft.com/office/powerpoint/2010/main" val="899632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91" y="728815"/>
            <a:ext cx="6989618" cy="5441479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7910003" y="728815"/>
            <a:ext cx="3902383" cy="896576"/>
          </a:xfrm>
          <a:prstGeom prst="borderCallout1">
            <a:avLst>
              <a:gd name="adj1" fmla="val 18750"/>
              <a:gd name="adj2" fmla="val -8333"/>
              <a:gd name="adj3" fmla="val 18955"/>
              <a:gd name="adj4" fmla="val -105348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If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</a:rPr>
              <a:t>entire_county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 is “yes”, it will generate gentrification typology for entire county.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7910003" y="4962764"/>
            <a:ext cx="3902383" cy="896576"/>
          </a:xfrm>
          <a:prstGeom prst="borderCallout1">
            <a:avLst>
              <a:gd name="adj1" fmla="val 18750"/>
              <a:gd name="adj2" fmla="val -8333"/>
              <a:gd name="adj3" fmla="val 74585"/>
              <a:gd name="adj4" fmla="val -104709"/>
            </a:avLst>
          </a:prstGeom>
          <a:solidFill>
            <a:schemeClr val="accent5">
              <a:lumMod val="20000"/>
              <a:lumOff val="80000"/>
            </a:schemeClr>
          </a:solidFill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Commit and close the connection.</a:t>
            </a:r>
          </a:p>
        </p:txBody>
      </p:sp>
    </p:spTree>
    <p:extLst>
      <p:ext uri="{BB962C8B-B14F-4D97-AF65-F5344CB8AC3E}">
        <p14:creationId xmlns:p14="http://schemas.microsoft.com/office/powerpoint/2010/main" val="305509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88921" y="1180080"/>
            <a:ext cx="7024254" cy="656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out those existing gentrification typo logy methods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88921" y="2098430"/>
            <a:ext cx="7024254" cy="668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out those census variables I need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88921" y="3087724"/>
            <a:ext cx="7024254" cy="627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Design my ER diagram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88921" y="3992259"/>
            <a:ext cx="7090754" cy="6215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Download census data, and create the tables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88921" y="4842736"/>
            <a:ext cx="7090754" cy="635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 SQL syntax and create Python functions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22171" y="5793877"/>
            <a:ext cx="7090754" cy="630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the gentrification typology results, and visualize them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419898" y="169033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419897" y="2696842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419896" y="3606433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453148" y="4501381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486398" y="541636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0034" y="176603"/>
            <a:ext cx="2455025" cy="838365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521400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910" y="3133999"/>
            <a:ext cx="4021912" cy="3217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7" y="3097442"/>
            <a:ext cx="2587062" cy="3254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290" y="3133999"/>
            <a:ext cx="3285543" cy="315042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90450" y="2344188"/>
            <a:ext cx="2658329" cy="534843"/>
          </a:xfrm>
          <a:prstGeom prst="wedgeRoundRectCallout">
            <a:avLst>
              <a:gd name="adj1" fmla="val -22075"/>
              <a:gd name="adj2" fmla="val 717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Socioeconomic status index in 2000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016865" y="2347704"/>
            <a:ext cx="2658329" cy="534843"/>
          </a:xfrm>
          <a:prstGeom prst="wedgeRoundRectCallout">
            <a:avLst>
              <a:gd name="adj1" fmla="val -22075"/>
              <a:gd name="adj2" fmla="val 717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Socioeconomic status index in 2014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748911" y="2344187"/>
            <a:ext cx="3266480" cy="534843"/>
          </a:xfrm>
          <a:prstGeom prst="wedgeRoundRectCallout">
            <a:avLst>
              <a:gd name="adj1" fmla="val -22075"/>
              <a:gd name="adj2" fmla="val 717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Voorhees’ Gentrification typology in 2014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607" y="116001"/>
            <a:ext cx="94869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2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88921" y="1180080"/>
            <a:ext cx="7024254" cy="6567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out those existing gentrification typo logy methods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88921" y="2098430"/>
            <a:ext cx="7024254" cy="668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out those census variables I need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88921" y="3087724"/>
            <a:ext cx="7024254" cy="6270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Design my ER diagram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88921" y="3992259"/>
            <a:ext cx="7090754" cy="6215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Download census data, and create the tables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88921" y="4842736"/>
            <a:ext cx="7090754" cy="6355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 SQL syntax and create Python functions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22171" y="5793877"/>
            <a:ext cx="7090754" cy="630731"/>
          </a:xfrm>
          <a:prstGeom prst="round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the gentrification typology results, and visualize them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419898" y="169033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419897" y="2696842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419896" y="3606433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453148" y="4501381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486398" y="541636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0034" y="176603"/>
            <a:ext cx="2455025" cy="838365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803032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088" y="1497456"/>
            <a:ext cx="4788650" cy="461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3" y="84008"/>
            <a:ext cx="1986222" cy="2318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495" y="1428185"/>
            <a:ext cx="4981747" cy="468504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972412" y="708610"/>
            <a:ext cx="2658329" cy="534843"/>
          </a:xfrm>
          <a:prstGeom prst="wedgeRoundRectCallout">
            <a:avLst>
              <a:gd name="adj1" fmla="val -22075"/>
              <a:gd name="adj2" fmla="val 717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Socioeconomic status index in 2000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7820203" y="708609"/>
            <a:ext cx="2658329" cy="534843"/>
          </a:xfrm>
          <a:prstGeom prst="wedgeRoundRectCallout">
            <a:avLst>
              <a:gd name="adj1" fmla="val -22075"/>
              <a:gd name="adj2" fmla="val 717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Socioeconomic status index in 2014</a:t>
            </a:r>
          </a:p>
        </p:txBody>
      </p:sp>
    </p:spTree>
    <p:extLst>
      <p:ext uri="{BB962C8B-B14F-4D97-AF65-F5344CB8AC3E}">
        <p14:creationId xmlns:p14="http://schemas.microsoft.com/office/powerpoint/2010/main" val="2682102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622" y="82492"/>
            <a:ext cx="4257502" cy="861683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Voorhees Center’s Method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183" y="977684"/>
            <a:ext cx="5693459" cy="5407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652" y="2211444"/>
            <a:ext cx="27241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57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538" y="1659369"/>
            <a:ext cx="7746747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54" y="2096736"/>
            <a:ext cx="2725148" cy="3913971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6470787" y="1000732"/>
            <a:ext cx="2460567" cy="51538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12500"/>
              <a:gd name="adj6" fmla="val -470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Downtown </a:t>
            </a:r>
          </a:p>
        </p:txBody>
      </p:sp>
      <p:sp>
        <p:nvSpPr>
          <p:cNvPr id="8" name="Line Callout 2 7"/>
          <p:cNvSpPr/>
          <p:nvPr/>
        </p:nvSpPr>
        <p:spPr>
          <a:xfrm>
            <a:off x="7207135" y="6187524"/>
            <a:ext cx="2685011" cy="5211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6592"/>
              <a:gd name="adj6" fmla="val -398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Sugar House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9570007" y="1515485"/>
            <a:ext cx="2086495" cy="4044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3580"/>
              <a:gd name="adj6" fmla="val -1542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Avenues</a:t>
            </a:r>
          </a:p>
        </p:txBody>
      </p:sp>
      <p:sp>
        <p:nvSpPr>
          <p:cNvPr id="10" name="Line Callout 2 9"/>
          <p:cNvSpPr/>
          <p:nvPr/>
        </p:nvSpPr>
        <p:spPr>
          <a:xfrm>
            <a:off x="2585258" y="6187524"/>
            <a:ext cx="2884517" cy="47382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43641"/>
              <a:gd name="adj6" fmla="val 1141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9th</a:t>
            </a:r>
            <a:r>
              <a:rPr lang="en-US" baseline="30000" dirty="0"/>
              <a:t> </a:t>
            </a:r>
            <a:r>
              <a:rPr lang="en-US" dirty="0"/>
              <a:t> and 9th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4622" y="82492"/>
            <a:ext cx="4257502" cy="861683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Voorhees Center’s Method </a:t>
            </a:r>
          </a:p>
        </p:txBody>
      </p:sp>
    </p:spTree>
    <p:extLst>
      <p:ext uri="{BB962C8B-B14F-4D97-AF65-F5344CB8AC3E}">
        <p14:creationId xmlns:p14="http://schemas.microsoft.com/office/powerpoint/2010/main" val="61739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6275" y="157307"/>
            <a:ext cx="4303914" cy="848533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Bostic and Martin’s Method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776" y="1072342"/>
            <a:ext cx="5634027" cy="537986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7315200" y="1072342"/>
            <a:ext cx="3898669" cy="1521229"/>
          </a:xfrm>
          <a:prstGeom prst="wedgeRectCallout">
            <a:avLst>
              <a:gd name="adj1" fmla="val -73143"/>
              <a:gd name="adj2" fmla="val 74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method only identify </a:t>
            </a:r>
            <a:r>
              <a:rPr lang="en-US" sz="2000" dirty="0">
                <a:solidFill>
                  <a:srgbClr val="FF0000"/>
                </a:solidFill>
              </a:rPr>
              <a:t>one </a:t>
            </a:r>
            <a:r>
              <a:rPr lang="en-US" sz="2000" dirty="0"/>
              <a:t>gentrifying area in Salt Lake County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650" y="3241963"/>
            <a:ext cx="2781682" cy="289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86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900" y="165620"/>
            <a:ext cx="3153392" cy="815053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Freeman’s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317" y="1072342"/>
            <a:ext cx="5763684" cy="5531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027" y="3316779"/>
            <a:ext cx="2898646" cy="2323518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7315200" y="1072342"/>
            <a:ext cx="3898669" cy="1521229"/>
          </a:xfrm>
          <a:prstGeom prst="wedgeRectCallout">
            <a:avLst>
              <a:gd name="adj1" fmla="val -73143"/>
              <a:gd name="adj2" fmla="val 74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method doesn’t identify any gentrifying area in Salt Lake County</a:t>
            </a:r>
          </a:p>
        </p:txBody>
      </p:sp>
    </p:spTree>
    <p:extLst>
      <p:ext uri="{BB962C8B-B14F-4D97-AF65-F5344CB8AC3E}">
        <p14:creationId xmlns:p14="http://schemas.microsoft.com/office/powerpoint/2010/main" val="1676330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8695" y="157308"/>
            <a:ext cx="2511829" cy="748779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/>
              <a:t>Ding’s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353" y="1263536"/>
            <a:ext cx="5380274" cy="5085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787" y="3387004"/>
            <a:ext cx="2648435" cy="2592256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7315200" y="1072342"/>
            <a:ext cx="3898669" cy="1521229"/>
          </a:xfrm>
          <a:prstGeom prst="wedgeRectCallout">
            <a:avLst>
              <a:gd name="adj1" fmla="val -73143"/>
              <a:gd name="adj2" fmla="val 74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method only identify </a:t>
            </a:r>
            <a:r>
              <a:rPr lang="en-US" sz="2000" dirty="0">
                <a:solidFill>
                  <a:srgbClr val="FF0000"/>
                </a:solidFill>
              </a:rPr>
              <a:t>one </a:t>
            </a:r>
            <a:r>
              <a:rPr lang="en-US" sz="2000" dirty="0"/>
              <a:t>gentrifying area in Salt Lake County</a:t>
            </a:r>
          </a:p>
        </p:txBody>
      </p:sp>
    </p:spTree>
    <p:extLst>
      <p:ext uri="{BB962C8B-B14F-4D97-AF65-F5344CB8AC3E}">
        <p14:creationId xmlns:p14="http://schemas.microsoft.com/office/powerpoint/2010/main" val="368339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5568" y="240435"/>
            <a:ext cx="3201785" cy="848532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2800" dirty="0" err="1"/>
              <a:t>McKinnish’s</a:t>
            </a:r>
            <a:r>
              <a:rPr lang="en-US" sz="2800" dirty="0"/>
              <a:t> Method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277" y="1351799"/>
            <a:ext cx="5305428" cy="502689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269705" y="1972455"/>
            <a:ext cx="4230918" cy="2433292"/>
            <a:chOff x="7490027" y="3277553"/>
            <a:chExt cx="4230918" cy="243329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0027" y="3277553"/>
              <a:ext cx="2835252" cy="243329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060873" y="4697298"/>
              <a:ext cx="2660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 family income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618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127" y="2668385"/>
            <a:ext cx="10515600" cy="24771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Find out the variables </a:t>
            </a:r>
          </a:p>
          <a:p>
            <a:pPr marL="0" indent="0">
              <a:buNone/>
            </a:pPr>
            <a:r>
              <a:rPr lang="en-US" dirty="0"/>
              <a:t>2. Null values</a:t>
            </a:r>
          </a:p>
          <a:p>
            <a:pPr marL="0" indent="0">
              <a:buNone/>
            </a:pPr>
            <a:r>
              <a:rPr lang="en-US" dirty="0"/>
              <a:t>E.g. Should </a:t>
            </a:r>
            <a:r>
              <a:rPr lang="en-AU" i="1" dirty="0">
                <a:solidFill>
                  <a:srgbClr val="FF0000"/>
                </a:solidFill>
              </a:rPr>
              <a:t>the bottom quantile of average family income </a:t>
            </a:r>
            <a:r>
              <a:rPr lang="en-AU" dirty="0"/>
              <a:t>includes Null values?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7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88921" y="1180080"/>
            <a:ext cx="7024254" cy="656761"/>
          </a:xfrm>
          <a:prstGeom prst="roundRect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Find out those existing gentrification typology methods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88921" y="2098430"/>
            <a:ext cx="7024254" cy="668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Find out those census variables I need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88921" y="3087724"/>
            <a:ext cx="7024254" cy="6270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Design my ER diagram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88921" y="3992259"/>
            <a:ext cx="7090754" cy="6215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Download census data, and create the tables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88921" y="4842736"/>
            <a:ext cx="7090754" cy="6355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 SQL syntax and create Python functions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22171" y="5793877"/>
            <a:ext cx="7090754" cy="6307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the gentrification typology results, and visualize them</a:t>
            </a:r>
          </a:p>
        </p:txBody>
      </p:sp>
      <p:sp>
        <p:nvSpPr>
          <p:cNvPr id="10" name="Down Arrow 9"/>
          <p:cNvSpPr/>
          <p:nvPr/>
        </p:nvSpPr>
        <p:spPr>
          <a:xfrm>
            <a:off x="5419898" y="169033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5419897" y="2696842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419896" y="3606433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453148" y="4501381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5486398" y="5416364"/>
            <a:ext cx="1762299" cy="423950"/>
          </a:xfrm>
          <a:prstGeom prst="downArrow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140034" y="176603"/>
            <a:ext cx="2455025" cy="838365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54255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182880"/>
            <a:ext cx="10515600" cy="1325562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Those Existing Gentrification Typologies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u="sng" dirty="0"/>
              <a:t>Different stages of gentrification:</a:t>
            </a:r>
          </a:p>
          <a:p>
            <a:r>
              <a:rPr lang="en-US" dirty="0" err="1"/>
              <a:t>Hammel</a:t>
            </a:r>
            <a:r>
              <a:rPr lang="en-US" dirty="0"/>
              <a:t> and </a:t>
            </a:r>
            <a:r>
              <a:rPr lang="en-US" dirty="0" err="1"/>
              <a:t>Wyly</a:t>
            </a:r>
            <a:r>
              <a:rPr lang="en-US" dirty="0"/>
              <a:t> (1999)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block-by-block field survey</a:t>
            </a:r>
          </a:p>
          <a:p>
            <a:r>
              <a:rPr lang="en-US" dirty="0">
                <a:solidFill>
                  <a:srgbClr val="FF0000"/>
                </a:solidFill>
              </a:rPr>
              <a:t>Bostic and Martin (2003)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census-based strategy</a:t>
            </a:r>
          </a:p>
          <a:p>
            <a:r>
              <a:rPr lang="en-US" dirty="0">
                <a:solidFill>
                  <a:srgbClr val="FF0000"/>
                </a:solidFill>
              </a:rPr>
              <a:t>Freeman (2005)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census-based strategy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Ding, Hwang and </a:t>
            </a:r>
            <a:r>
              <a:rPr lang="en-US" dirty="0" err="1">
                <a:solidFill>
                  <a:srgbClr val="FF0000"/>
                </a:solidFill>
              </a:rPr>
              <a:t>Divringi</a:t>
            </a:r>
            <a:r>
              <a:rPr lang="en-US" dirty="0">
                <a:solidFill>
                  <a:srgbClr val="FF0000"/>
                </a:solidFill>
              </a:rPr>
              <a:t> (2015)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census-based strategy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Focus on Gentrifying areas:</a:t>
            </a:r>
          </a:p>
          <a:p>
            <a:r>
              <a:rPr lang="en-US" dirty="0">
                <a:solidFill>
                  <a:srgbClr val="FF0000"/>
                </a:solidFill>
              </a:rPr>
              <a:t>McKinnish et al. (2010)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census-based strategy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Voorhees Center (2014)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census-based strategy</a:t>
            </a:r>
            <a:endParaRPr lang="en-US" dirty="0"/>
          </a:p>
          <a:p>
            <a:r>
              <a:rPr lang="en-AU" dirty="0"/>
              <a:t>Hwang, and Sampson (2014): </a:t>
            </a: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Google street viewer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0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Bostic and Martin’s Method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16663" y="3785937"/>
            <a:ext cx="2233863" cy="786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Census tracts (block groups)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90473" y="3231273"/>
            <a:ext cx="2233863" cy="77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 gentrifiable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990472" y="4555414"/>
            <a:ext cx="2233864" cy="74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Gentrifiable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26283" y="4012323"/>
            <a:ext cx="2233863" cy="559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Gentrifying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726283" y="5298281"/>
            <a:ext cx="2233863" cy="581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Non-gentrifying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315699" y="3785937"/>
            <a:ext cx="609600" cy="19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315699" y="4555415"/>
            <a:ext cx="609600" cy="281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62703" y="5179584"/>
            <a:ext cx="1119937" cy="285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362703" y="4572000"/>
            <a:ext cx="1225213" cy="23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437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269052"/>
              </p:ext>
            </p:extLst>
          </p:nvPr>
        </p:nvGraphicFramePr>
        <p:xfrm>
          <a:off x="725905" y="648135"/>
          <a:ext cx="10515600" cy="499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0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07">
                <a:tc>
                  <a:txBody>
                    <a:bodyPr/>
                    <a:lstStyle/>
                    <a:p>
                      <a:r>
                        <a:rPr lang="en-US" dirty="0"/>
                        <a:t>Non gentrifiable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Gentrifiable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Gentrifying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Non-gentrifying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61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1. A tract (block group) is not in a MSA area</a:t>
                      </a:r>
                    </a:p>
                    <a:p>
                      <a:endParaRPr lang="en-AU" dirty="0"/>
                    </a:p>
                    <a:p>
                      <a:r>
                        <a:rPr lang="en-AU" dirty="0"/>
                        <a:t>2.</a:t>
                      </a:r>
                      <a:r>
                        <a:rPr lang="en-AU" baseline="0" dirty="0"/>
                        <a:t> A </a:t>
                      </a:r>
                      <a:r>
                        <a:rPr lang="en-AU" dirty="0"/>
                        <a:t>census tract (block groups) doesn’t meet the criteria of gentrifiable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1. A tract (block group) is in a MSA area</a:t>
                      </a:r>
                    </a:p>
                    <a:p>
                      <a:endParaRPr lang="en-AU" dirty="0"/>
                    </a:p>
                    <a:p>
                      <a:r>
                        <a:rPr lang="en-AU" dirty="0"/>
                        <a:t>2.</a:t>
                      </a:r>
                      <a:r>
                        <a:rPr lang="en-AU" baseline="0" dirty="0"/>
                        <a:t> I</a:t>
                      </a:r>
                      <a:r>
                        <a:rPr lang="en-AU" dirty="0"/>
                        <a:t>ts median</a:t>
                      </a:r>
                    </a:p>
                    <a:p>
                      <a:r>
                        <a:rPr lang="en-AU" dirty="0"/>
                        <a:t>income is less than 50 per cent of the median</a:t>
                      </a:r>
                    </a:p>
                    <a:p>
                      <a:r>
                        <a:rPr lang="en-AU" dirty="0"/>
                        <a:t>income of other tracts (block groups).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9 descriptive gentrification factors: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(1) share of persons 25 or older with a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college degree at time </a:t>
                      </a:r>
                      <a:r>
                        <a:rPr lang="en-AU" sz="12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2;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(2) ratio of median family income at time</a:t>
                      </a:r>
                    </a:p>
                    <a:p>
                      <a:r>
                        <a:rPr lang="en-AU" sz="12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and average median income at </a:t>
                      </a:r>
                      <a:r>
                        <a:rPr lang="en-AU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 </a:t>
                      </a:r>
                      <a:r>
                        <a:rPr lang="en-US" sz="12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t1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(3) the home-ownership rate at time </a:t>
                      </a:r>
                      <a:r>
                        <a:rPr lang="en-AU" sz="12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2;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</a:t>
                      </a: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the change in population share of the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cohort that is aged between 30 and 44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 time </a:t>
                      </a:r>
                      <a:r>
                        <a:rPr lang="en-AU" sz="12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t1 </a:t>
                      </a: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 that at </a:t>
                      </a:r>
                      <a:r>
                        <a:rPr lang="en-AU" sz="12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2;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(5) the </a:t>
                      </a:r>
                      <a:r>
                        <a:rPr lang="en-AU" sz="12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AU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poverty rate;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</a:t>
                      </a: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the </a:t>
                      </a:r>
                      <a:r>
                        <a:rPr lang="en-AU" sz="12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population share of White</a:t>
                      </a:r>
                    </a:p>
                    <a:p>
                      <a:r>
                        <a:rPr lang="en-US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non-family households; 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(7) </a:t>
                      </a: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AU" sz="12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Black population share;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(8) managerial and administrative workers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 share of the total workforce at </a:t>
                      </a:r>
                      <a:r>
                        <a:rPr lang="en-AU" sz="12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AU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(9) the </a:t>
                      </a:r>
                      <a:r>
                        <a:rPr lang="en-AU" sz="12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population share of persons 25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older with some college education.</a:t>
                      </a:r>
                      <a:endParaRPr lang="en-AU" sz="1200" b="0" i="0" u="none" strike="noStrike" kern="1200" baseline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AU" sz="1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AU" sz="1400" b="0" dirty="0">
                          <a:solidFill>
                            <a:srgbClr val="FF0000"/>
                          </a:solidFill>
                        </a:rPr>
                        <a:t>The average rank of the tracts across the nine measures is used as a score and the tracts with the </a:t>
                      </a:r>
                      <a:r>
                        <a:rPr lang="en-AU" sz="1400" b="1" dirty="0">
                          <a:solidFill>
                            <a:srgbClr val="C00000"/>
                          </a:solidFill>
                        </a:rPr>
                        <a:t>lowest average rank</a:t>
                      </a:r>
                      <a:r>
                        <a:rPr lang="en-AU" sz="1400" b="0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AU" sz="1400" b="0" dirty="0">
                          <a:solidFill>
                            <a:srgbClr val="FF0000"/>
                          </a:solidFill>
                        </a:rPr>
                        <a:t>are identified as gentrifying.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the tract</a:t>
                      </a:r>
                      <a:r>
                        <a:rPr lang="en-US" baseline="0" dirty="0"/>
                        <a:t> is gentrifiable, but not gentrifying.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15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127" y="297574"/>
            <a:ext cx="10515600" cy="1325562"/>
          </a:xfr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Freeman’s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16663" y="3785937"/>
            <a:ext cx="2233863" cy="786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Census tracts (block groups)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990473" y="3231273"/>
            <a:ext cx="2233863" cy="770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potential gentrifying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990472" y="4555414"/>
            <a:ext cx="2233864" cy="74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Potential gentrifying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42745" y="4292161"/>
            <a:ext cx="2233863" cy="559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Gentrifying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130727" y="5354191"/>
            <a:ext cx="2233863" cy="581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Non-gentrifying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315699" y="3785937"/>
            <a:ext cx="609600" cy="19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15699" y="4555415"/>
            <a:ext cx="609600" cy="281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354682" y="5157641"/>
            <a:ext cx="609600" cy="281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362703" y="4609858"/>
            <a:ext cx="609600" cy="19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68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917086"/>
              </p:ext>
            </p:extLst>
          </p:nvPr>
        </p:nvGraphicFramePr>
        <p:xfrm>
          <a:off x="717593" y="456942"/>
          <a:ext cx="10515600" cy="6126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07">
                <a:tc>
                  <a:txBody>
                    <a:bodyPr/>
                    <a:lstStyle/>
                    <a:p>
                      <a:r>
                        <a:rPr lang="en-US" dirty="0"/>
                        <a:t>Not potential gentrifying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Potential gentrifying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Gentrifying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Non-gentrifying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9410">
                <a:tc>
                  <a:txBody>
                    <a:bodyPr/>
                    <a:lstStyle/>
                    <a:p>
                      <a:r>
                        <a:rPr lang="en-AU" dirty="0"/>
                        <a:t>1. A tract (block group) is not in a MSA area</a:t>
                      </a:r>
                    </a:p>
                    <a:p>
                      <a:r>
                        <a:rPr lang="en-AU" dirty="0"/>
                        <a:t>2</a:t>
                      </a:r>
                      <a:r>
                        <a:rPr lang="en-AU" b="0" dirty="0"/>
                        <a:t>.</a:t>
                      </a:r>
                      <a:r>
                        <a:rPr lang="en-AU" b="1" dirty="0"/>
                        <a:t> Or </a:t>
                      </a:r>
                      <a:r>
                        <a:rPr lang="en-AU" dirty="0"/>
                        <a:t>a census tract (block group) doesn’t meet the criteria of potential gentrifying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1. A tract (block group)  is In a MSA area.</a:t>
                      </a:r>
                    </a:p>
                    <a:p>
                      <a:r>
                        <a:rPr lang="en-AU" dirty="0"/>
                        <a:t>2. </a:t>
                      </a:r>
                      <a:r>
                        <a:rPr lang="en-AU" b="1" dirty="0"/>
                        <a:t>And</a:t>
                      </a:r>
                      <a:r>
                        <a:rPr lang="en-AU" dirty="0"/>
                        <a:t> A census tract (block group) with a median income that is </a:t>
                      </a:r>
                      <a:r>
                        <a:rPr lang="en-AU" b="1" dirty="0"/>
                        <a:t>at or less than </a:t>
                      </a:r>
                      <a:r>
                        <a:rPr lang="en-AU" dirty="0"/>
                        <a:t>the median in their respective metropolitan areas.</a:t>
                      </a:r>
                    </a:p>
                    <a:p>
                      <a:r>
                        <a:rPr lang="en-AU" dirty="0"/>
                        <a:t>3. has a proportion of housing built within the </a:t>
                      </a:r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past 20 years </a:t>
                      </a:r>
                      <a:r>
                        <a:rPr lang="en-AU" b="1" dirty="0"/>
                        <a:t>lower than </a:t>
                      </a:r>
                      <a:r>
                        <a:rPr lang="en-AU" dirty="0"/>
                        <a:t>the proportion</a:t>
                      </a:r>
                    </a:p>
                    <a:p>
                      <a:r>
                        <a:rPr lang="en-AU" dirty="0"/>
                        <a:t>found at </a:t>
                      </a:r>
                      <a:r>
                        <a:rPr lang="en-AU" dirty="0">
                          <a:solidFill>
                            <a:srgbClr val="FF0000"/>
                          </a:solidFill>
                        </a:rPr>
                        <a:t>the median </a:t>
                      </a:r>
                      <a:r>
                        <a:rPr lang="en-AU" dirty="0"/>
                        <a:t>for the respective metropolitan</a:t>
                      </a:r>
                    </a:p>
                    <a:p>
                      <a:r>
                        <a:rPr lang="en-AU" dirty="0"/>
                        <a:t>area (MSA).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 census tract (block group) meets the three criteria on the left column, and also meets the following two criteria: </a:t>
                      </a:r>
                    </a:p>
                    <a:p>
                      <a:endParaRPr lang="en-AU" dirty="0"/>
                    </a:p>
                    <a:p>
                      <a:r>
                        <a:rPr lang="en-AU" dirty="0"/>
                        <a:t>4. </a:t>
                      </a:r>
                      <a:r>
                        <a:rPr lang="en-AU" b="1" dirty="0"/>
                        <a:t>And</a:t>
                      </a:r>
                      <a:r>
                        <a:rPr lang="en-AU" dirty="0"/>
                        <a:t> have a percentage increase in educational attainment </a:t>
                      </a:r>
                      <a:r>
                        <a:rPr lang="en-AU" b="1" dirty="0"/>
                        <a:t>greater than </a:t>
                      </a:r>
                      <a:r>
                        <a:rPr lang="en-AU" dirty="0"/>
                        <a:t>the median</a:t>
                      </a:r>
                    </a:p>
                    <a:p>
                      <a:r>
                        <a:rPr lang="en-AU" dirty="0"/>
                        <a:t>increase in educational attainment for that metropolitan area.</a:t>
                      </a:r>
                    </a:p>
                    <a:p>
                      <a:r>
                        <a:rPr lang="en-AU" sz="1200" dirty="0"/>
                        <a:t>*The education attainment refers to the percentage of those 25 years and older with at least four years of college</a:t>
                      </a:r>
                    </a:p>
                    <a:p>
                      <a:r>
                        <a:rPr lang="en-AU" dirty="0"/>
                        <a:t>5. And The census tract (block group) has an increase in real housing prices during t1-t2.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 census tract meets the 1,2 and 3 criteria, but not 4 and 5 criteria.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4898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33716</TotalTime>
  <Words>2206</Words>
  <Application>Microsoft Office PowerPoint</Application>
  <PresentationFormat>Widescreen</PresentationFormat>
  <Paragraphs>293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 2</vt:lpstr>
      <vt:lpstr>HDOfficeLightV0</vt:lpstr>
      <vt:lpstr>PowerPoint Presentation</vt:lpstr>
      <vt:lpstr>Goals and Contributions</vt:lpstr>
      <vt:lpstr>Workflow</vt:lpstr>
      <vt:lpstr>Workflow</vt:lpstr>
      <vt:lpstr>Those Existing Gentrification Typologies</vt:lpstr>
      <vt:lpstr>Bostic and Martin’s Method</vt:lpstr>
      <vt:lpstr>PowerPoint Presentation</vt:lpstr>
      <vt:lpstr>Freeman’s Method</vt:lpstr>
      <vt:lpstr>PowerPoint Presentation</vt:lpstr>
      <vt:lpstr>Ding’s Method</vt:lpstr>
      <vt:lpstr>Clarification of McKinnish’s Method </vt:lpstr>
      <vt:lpstr>McKinnish’s Method </vt:lpstr>
      <vt:lpstr>Voorhees Center’s Method </vt:lpstr>
      <vt:lpstr>Voorhees Center’s Method </vt:lpstr>
      <vt:lpstr>PowerPoint Presentation</vt:lpstr>
      <vt:lpstr>Workflow</vt:lpstr>
      <vt:lpstr>PowerPoint Presentation</vt:lpstr>
      <vt:lpstr>PowerPoint Presentation</vt:lpstr>
      <vt:lpstr>Workflow</vt:lpstr>
      <vt:lpstr>Data Sources</vt:lpstr>
      <vt:lpstr>Workflow</vt:lpstr>
      <vt:lpstr>One example: Voorhees’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Voorhees Center’s Method </vt:lpstr>
      <vt:lpstr>Voorhees Center’s Method </vt:lpstr>
      <vt:lpstr>Bostic and Martin’s Method</vt:lpstr>
      <vt:lpstr>Freeman’s Method</vt:lpstr>
      <vt:lpstr>Ding’s Method</vt:lpstr>
      <vt:lpstr>McKinnish’s Method </vt:lpstr>
      <vt:lpstr>Challenges </vt:lpstr>
    </vt:vector>
  </TitlesOfParts>
  <Company>San Diego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karie</dc:creator>
  <cp:lastModifiedBy>apple.karie@gmail.com</cp:lastModifiedBy>
  <cp:revision>199</cp:revision>
  <dcterms:created xsi:type="dcterms:W3CDTF">2016-10-22T21:13:07Z</dcterms:created>
  <dcterms:modified xsi:type="dcterms:W3CDTF">2017-12-27T04:30:42Z</dcterms:modified>
</cp:coreProperties>
</file>